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Roboto"/>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boto-regular.fntdata"/><Relationship Id="rId14" Type="http://schemas.openxmlformats.org/officeDocument/2006/relationships/slide" Target="slides/slide9.xml"/><Relationship Id="rId17" Type="http://schemas.openxmlformats.org/officeDocument/2006/relationships/font" Target="fonts/Roboto-italic.fntdata"/><Relationship Id="rId16"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bc7e9ebaf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bc7e9ebaf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6a20d9ffe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6a20d9ffe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bc7e9ebaf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bc7e9ebaf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bc807651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bc807651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6ae7a8340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6ae7a834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6ae7a8340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6ae7a8340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bc7e9ebaf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bc7e9ebaf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6a20d9ffe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6a20d9ff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Lightning Talks</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3600">
                <a:solidFill>
                  <a:schemeClr val="dk1"/>
                </a:solidFill>
              </a:rPr>
              <a:t>Week 1: The Problem &amp; Users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Overview </a:t>
            </a:r>
            <a:endParaRPr/>
          </a:p>
        </p:txBody>
      </p:sp>
      <p:sp>
        <p:nvSpPr>
          <p:cNvPr id="61" name="Google Shape;61;p14"/>
          <p:cNvSpPr txBox="1"/>
          <p:nvPr>
            <p:ph idx="1" type="body"/>
          </p:nvPr>
        </p:nvSpPr>
        <p:spPr>
          <a:xfrm>
            <a:off x="311700" y="1152475"/>
            <a:ext cx="5362200" cy="3416400"/>
          </a:xfrm>
          <a:prstGeom prst="rect">
            <a:avLst/>
          </a:prstGeom>
        </p:spPr>
        <p:txBody>
          <a:bodyPr anchorCtr="0" anchor="t" bIns="91425" lIns="91425" spcFirstLastPara="1" rIns="91425" wrap="square" tIns="91425">
            <a:normAutofit fontScale="85000"/>
          </a:bodyPr>
          <a:lstStyle/>
          <a:p>
            <a:pPr indent="-314960" lvl="0" marL="457200" rtl="0" algn="l">
              <a:lnSpc>
                <a:spcPct val="150000"/>
              </a:lnSpc>
              <a:spcBef>
                <a:spcPts val="0"/>
              </a:spcBef>
              <a:spcAft>
                <a:spcPts val="0"/>
              </a:spcAft>
              <a:buClr>
                <a:schemeClr val="dk1"/>
              </a:buClr>
              <a:buSzPct val="100000"/>
              <a:buChar char="●"/>
            </a:pPr>
            <a:r>
              <a:rPr lang="en" sz="1600">
                <a:solidFill>
                  <a:schemeClr val="dk1"/>
                </a:solidFill>
              </a:rPr>
              <a:t>We will be developing a video pipeline from a MIPI-connected COTS camera module to a video monitor</a:t>
            </a:r>
            <a:endParaRPr sz="1600">
              <a:solidFill>
                <a:schemeClr val="dk1"/>
              </a:solidFill>
            </a:endParaRPr>
          </a:p>
          <a:p>
            <a:pPr indent="-314960" lvl="0" marL="457200" rtl="0" algn="l">
              <a:lnSpc>
                <a:spcPct val="150000"/>
              </a:lnSpc>
              <a:spcBef>
                <a:spcPts val="0"/>
              </a:spcBef>
              <a:spcAft>
                <a:spcPts val="0"/>
              </a:spcAft>
              <a:buClr>
                <a:schemeClr val="dk1"/>
              </a:buClr>
              <a:buSzPct val="100000"/>
              <a:buChar char="●"/>
            </a:pPr>
            <a:r>
              <a:rPr lang="en" sz="1600">
                <a:solidFill>
                  <a:schemeClr val="dk1"/>
                </a:solidFill>
              </a:rPr>
              <a:t>The MIPI video data will be sent through a custom FPGA-based video pipeline</a:t>
            </a:r>
            <a:endParaRPr sz="1600">
              <a:solidFill>
                <a:schemeClr val="dk1"/>
              </a:solidFill>
            </a:endParaRPr>
          </a:p>
          <a:p>
            <a:pPr indent="-314960" lvl="0" marL="457200" rtl="0" algn="l">
              <a:lnSpc>
                <a:spcPct val="150000"/>
              </a:lnSpc>
              <a:spcBef>
                <a:spcPts val="0"/>
              </a:spcBef>
              <a:spcAft>
                <a:spcPts val="0"/>
              </a:spcAft>
              <a:buClr>
                <a:schemeClr val="dk1"/>
              </a:buClr>
              <a:buSzPct val="100000"/>
              <a:buChar char="●"/>
            </a:pPr>
            <a:r>
              <a:rPr lang="en" sz="1600">
                <a:solidFill>
                  <a:schemeClr val="dk1"/>
                </a:solidFill>
              </a:rPr>
              <a:t>The augmented video will be sent to a monitor connected via an active displayport cable</a:t>
            </a:r>
            <a:endParaRPr sz="1600">
              <a:solidFill>
                <a:schemeClr val="dk1"/>
              </a:solidFill>
            </a:endParaRPr>
          </a:p>
          <a:p>
            <a:pPr indent="-314960" lvl="0" marL="457200" rtl="0" algn="l">
              <a:lnSpc>
                <a:spcPct val="150000"/>
              </a:lnSpc>
              <a:spcBef>
                <a:spcPts val="0"/>
              </a:spcBef>
              <a:spcAft>
                <a:spcPts val="0"/>
              </a:spcAft>
              <a:buClr>
                <a:schemeClr val="dk1"/>
              </a:buClr>
              <a:buSzPct val="100000"/>
              <a:buChar char="●"/>
            </a:pPr>
            <a:r>
              <a:rPr lang="en" sz="1600">
                <a:solidFill>
                  <a:schemeClr val="dk1"/>
                </a:solidFill>
              </a:rPr>
              <a:t>The software will execute within a Linux operating system</a:t>
            </a:r>
            <a:endParaRPr sz="1600">
              <a:solidFill>
                <a:schemeClr val="dk1"/>
              </a:solidFill>
            </a:endParaRPr>
          </a:p>
          <a:p>
            <a:pPr indent="-314960" lvl="0" marL="457200" rtl="0" algn="l">
              <a:lnSpc>
                <a:spcPct val="150000"/>
              </a:lnSpc>
              <a:spcBef>
                <a:spcPts val="0"/>
              </a:spcBef>
              <a:spcAft>
                <a:spcPts val="0"/>
              </a:spcAft>
              <a:buClr>
                <a:schemeClr val="dk1"/>
              </a:buClr>
              <a:buSzPct val="100000"/>
              <a:buChar char="●"/>
            </a:pPr>
            <a:r>
              <a:rPr lang="en" sz="1600">
                <a:solidFill>
                  <a:schemeClr val="dk1"/>
                </a:solidFill>
              </a:rPr>
              <a:t>STRETCH GOAL:  Video may be passed into a machine learning algorithm and the output of the ML algorithm will be used to augment the video sent to the monitor</a:t>
            </a:r>
            <a:endParaRPr sz="1600">
              <a:solidFill>
                <a:schemeClr val="dk1"/>
              </a:solidFill>
            </a:endParaRPr>
          </a:p>
        </p:txBody>
      </p:sp>
      <p:pic>
        <p:nvPicPr>
          <p:cNvPr id="62" name="Google Shape;62;p14"/>
          <p:cNvPicPr preferRelativeResize="0"/>
          <p:nvPr/>
        </p:nvPicPr>
        <p:blipFill>
          <a:blip r:embed="rId3">
            <a:alphaModFix/>
          </a:blip>
          <a:stretch>
            <a:fillRect/>
          </a:stretch>
        </p:blipFill>
        <p:spPr>
          <a:xfrm>
            <a:off x="6247650" y="1554925"/>
            <a:ext cx="2278301" cy="203364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Function Requirements</a:t>
            </a:r>
            <a:endParaRPr/>
          </a:p>
        </p:txBody>
      </p:sp>
      <p:sp>
        <p:nvSpPr>
          <p:cNvPr id="68" name="Google Shape;68;p15"/>
          <p:cNvSpPr txBox="1"/>
          <p:nvPr>
            <p:ph idx="1" type="body"/>
          </p:nvPr>
        </p:nvSpPr>
        <p:spPr>
          <a:xfrm>
            <a:off x="311700" y="1152475"/>
            <a:ext cx="4890000" cy="3722100"/>
          </a:xfrm>
          <a:prstGeom prst="rect">
            <a:avLst/>
          </a:prstGeom>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b="1" lang="en" sz="1000">
                <a:solidFill>
                  <a:schemeClr val="dk1"/>
                </a:solidFill>
              </a:rPr>
              <a:t>Functional</a:t>
            </a:r>
            <a:endParaRPr b="1" sz="1000">
              <a:solidFill>
                <a:schemeClr val="dk1"/>
              </a:solidFill>
            </a:endParaRPr>
          </a:p>
          <a:p>
            <a:pPr indent="-292100" lvl="0" marL="457200" rtl="0" algn="l">
              <a:lnSpc>
                <a:spcPct val="130000"/>
              </a:lnSpc>
              <a:spcBef>
                <a:spcPts val="0"/>
              </a:spcBef>
              <a:spcAft>
                <a:spcPts val="0"/>
              </a:spcAft>
              <a:buClr>
                <a:schemeClr val="dk1"/>
              </a:buClr>
              <a:buSzPts val="1000"/>
              <a:buChar char="●"/>
            </a:pPr>
            <a:r>
              <a:rPr lang="en" sz="1000">
                <a:solidFill>
                  <a:schemeClr val="dk1"/>
                </a:solidFill>
              </a:rPr>
              <a:t>The product will compute machine learning in real-time</a:t>
            </a:r>
            <a:endParaRPr sz="1000">
              <a:solidFill>
                <a:schemeClr val="dk1"/>
              </a:solidFill>
            </a:endParaRPr>
          </a:p>
          <a:p>
            <a:pPr indent="-292100" lvl="0" marL="457200" rtl="0" algn="l">
              <a:lnSpc>
                <a:spcPct val="130000"/>
              </a:lnSpc>
              <a:spcBef>
                <a:spcPts val="0"/>
              </a:spcBef>
              <a:spcAft>
                <a:spcPts val="0"/>
              </a:spcAft>
              <a:buClr>
                <a:schemeClr val="dk1"/>
              </a:buClr>
              <a:buSzPts val="1000"/>
              <a:buChar char="●"/>
            </a:pPr>
            <a:r>
              <a:rPr lang="en" sz="1000">
                <a:solidFill>
                  <a:schemeClr val="dk1"/>
                </a:solidFill>
              </a:rPr>
              <a:t>Software that routes data will use a Linux image</a:t>
            </a:r>
            <a:endParaRPr sz="1000">
              <a:solidFill>
                <a:schemeClr val="dk1"/>
              </a:solidFill>
            </a:endParaRPr>
          </a:p>
          <a:p>
            <a:pPr indent="-292100" lvl="0" marL="457200" rtl="0" algn="l">
              <a:lnSpc>
                <a:spcPct val="130000"/>
              </a:lnSpc>
              <a:spcBef>
                <a:spcPts val="0"/>
              </a:spcBef>
              <a:spcAft>
                <a:spcPts val="0"/>
              </a:spcAft>
              <a:buClr>
                <a:schemeClr val="dk1"/>
              </a:buClr>
              <a:buSzPts val="1000"/>
              <a:buChar char="●"/>
            </a:pPr>
            <a:r>
              <a:rPr lang="en" sz="1000">
                <a:solidFill>
                  <a:schemeClr val="dk1"/>
                </a:solidFill>
              </a:rPr>
              <a:t>The product will use C and Python code</a:t>
            </a:r>
            <a:endParaRPr sz="1000">
              <a:solidFill>
                <a:schemeClr val="dk1"/>
              </a:solidFill>
            </a:endParaRPr>
          </a:p>
          <a:p>
            <a:pPr indent="-292100" lvl="0" marL="457200" rtl="0" algn="l">
              <a:lnSpc>
                <a:spcPct val="130000"/>
              </a:lnSpc>
              <a:spcBef>
                <a:spcPts val="0"/>
              </a:spcBef>
              <a:spcAft>
                <a:spcPts val="0"/>
              </a:spcAft>
              <a:buClr>
                <a:schemeClr val="dk1"/>
              </a:buClr>
              <a:buSzPts val="1000"/>
              <a:buChar char="●"/>
            </a:pPr>
            <a:r>
              <a:rPr lang="en" sz="1000">
                <a:solidFill>
                  <a:schemeClr val="dk1"/>
                </a:solidFill>
              </a:rPr>
              <a:t>The product will need to work in a variety of lighting conditions</a:t>
            </a:r>
            <a:endParaRPr sz="1000">
              <a:solidFill>
                <a:schemeClr val="dk1"/>
              </a:solidFill>
            </a:endParaRPr>
          </a:p>
          <a:p>
            <a:pPr indent="0" lvl="0" marL="0" rtl="0" algn="l">
              <a:lnSpc>
                <a:spcPct val="130000"/>
              </a:lnSpc>
              <a:spcBef>
                <a:spcPts val="0"/>
              </a:spcBef>
              <a:spcAft>
                <a:spcPts val="0"/>
              </a:spcAft>
              <a:buClr>
                <a:schemeClr val="dk1"/>
              </a:buClr>
              <a:buSzPts val="1100"/>
              <a:buFont typeface="Arial"/>
              <a:buNone/>
            </a:pPr>
            <a:r>
              <a:rPr b="1" lang="en" sz="1000">
                <a:solidFill>
                  <a:schemeClr val="dk1"/>
                </a:solidFill>
              </a:rPr>
              <a:t>Resource</a:t>
            </a:r>
            <a:endParaRPr b="1" sz="1000">
              <a:solidFill>
                <a:schemeClr val="dk1"/>
              </a:solidFill>
            </a:endParaRPr>
          </a:p>
          <a:p>
            <a:pPr indent="-292100" lvl="0" marL="457200" rtl="0" algn="l">
              <a:lnSpc>
                <a:spcPct val="130000"/>
              </a:lnSpc>
              <a:spcBef>
                <a:spcPts val="0"/>
              </a:spcBef>
              <a:spcAft>
                <a:spcPts val="0"/>
              </a:spcAft>
              <a:buClr>
                <a:schemeClr val="dk1"/>
              </a:buClr>
              <a:buSzPts val="1000"/>
              <a:buChar char="●"/>
            </a:pPr>
            <a:r>
              <a:rPr lang="en" sz="1000">
                <a:solidFill>
                  <a:schemeClr val="dk1"/>
                </a:solidFill>
              </a:rPr>
              <a:t>The product will require a 12V power input</a:t>
            </a:r>
            <a:endParaRPr sz="1000">
              <a:solidFill>
                <a:schemeClr val="dk1"/>
              </a:solidFill>
            </a:endParaRPr>
          </a:p>
          <a:p>
            <a:pPr indent="0" lvl="0" marL="0" rtl="0" algn="l">
              <a:lnSpc>
                <a:spcPct val="130000"/>
              </a:lnSpc>
              <a:spcBef>
                <a:spcPts val="0"/>
              </a:spcBef>
              <a:spcAft>
                <a:spcPts val="0"/>
              </a:spcAft>
              <a:buClr>
                <a:schemeClr val="dk1"/>
              </a:buClr>
              <a:buSzPts val="1100"/>
              <a:buFont typeface="Arial"/>
              <a:buNone/>
            </a:pPr>
            <a:r>
              <a:rPr b="1" lang="en" sz="1000">
                <a:solidFill>
                  <a:schemeClr val="dk1"/>
                </a:solidFill>
              </a:rPr>
              <a:t>Physical</a:t>
            </a:r>
            <a:endParaRPr b="1" sz="1000">
              <a:solidFill>
                <a:schemeClr val="dk1"/>
              </a:solidFill>
            </a:endParaRPr>
          </a:p>
          <a:p>
            <a:pPr indent="-292100" lvl="0" marL="457200" rtl="0" algn="l">
              <a:lnSpc>
                <a:spcPct val="130000"/>
              </a:lnSpc>
              <a:spcBef>
                <a:spcPts val="0"/>
              </a:spcBef>
              <a:spcAft>
                <a:spcPts val="0"/>
              </a:spcAft>
              <a:buClr>
                <a:schemeClr val="dk1"/>
              </a:buClr>
              <a:buSzPts val="1000"/>
              <a:buChar char="●"/>
            </a:pPr>
            <a:r>
              <a:rPr lang="en" sz="1000">
                <a:solidFill>
                  <a:schemeClr val="dk1"/>
                </a:solidFill>
              </a:rPr>
              <a:t>The product will use a Sony IMX219PQH5-C image sensor</a:t>
            </a:r>
            <a:endParaRPr sz="1000">
              <a:solidFill>
                <a:schemeClr val="dk1"/>
              </a:solidFill>
            </a:endParaRPr>
          </a:p>
          <a:p>
            <a:pPr indent="-292100" lvl="0" marL="457200" rtl="0" algn="l">
              <a:lnSpc>
                <a:spcPct val="130000"/>
              </a:lnSpc>
              <a:spcBef>
                <a:spcPts val="0"/>
              </a:spcBef>
              <a:spcAft>
                <a:spcPts val="0"/>
              </a:spcAft>
              <a:buClr>
                <a:schemeClr val="dk1"/>
              </a:buClr>
              <a:buSzPts val="1000"/>
              <a:buChar char="●"/>
            </a:pPr>
            <a:r>
              <a:rPr lang="en" sz="1000">
                <a:solidFill>
                  <a:schemeClr val="dk1"/>
                </a:solidFill>
              </a:rPr>
              <a:t>The product will use an Ultra96-v2 FPGA board</a:t>
            </a:r>
            <a:endParaRPr sz="1000">
              <a:solidFill>
                <a:schemeClr val="dk1"/>
              </a:solidFill>
            </a:endParaRPr>
          </a:p>
          <a:p>
            <a:pPr indent="-298450" lvl="0" marL="457200" rtl="0" algn="l">
              <a:lnSpc>
                <a:spcPct val="120000"/>
              </a:lnSpc>
              <a:spcBef>
                <a:spcPts val="0"/>
              </a:spcBef>
              <a:spcAft>
                <a:spcPts val="0"/>
              </a:spcAft>
              <a:buClr>
                <a:schemeClr val="dk1"/>
              </a:buClr>
              <a:buSzPts val="1100"/>
              <a:buChar char="●"/>
            </a:pPr>
            <a:r>
              <a:rPr lang="en" sz="1000">
                <a:solidFill>
                  <a:schemeClr val="dk1"/>
                </a:solidFill>
              </a:rPr>
              <a:t>The product will utilize off-the-shelf and open source components</a:t>
            </a:r>
            <a:endParaRPr sz="1100">
              <a:solidFill>
                <a:schemeClr val="dk1"/>
              </a:solidFill>
            </a:endParaRPr>
          </a:p>
          <a:p>
            <a:pPr indent="0" lvl="0" marL="0" rtl="0" algn="l">
              <a:lnSpc>
                <a:spcPct val="130000"/>
              </a:lnSpc>
              <a:spcBef>
                <a:spcPts val="0"/>
              </a:spcBef>
              <a:spcAft>
                <a:spcPts val="0"/>
              </a:spcAft>
              <a:buClr>
                <a:schemeClr val="dk1"/>
              </a:buClr>
              <a:buSzPts val="1100"/>
              <a:buFont typeface="Arial"/>
              <a:buNone/>
            </a:pPr>
            <a:r>
              <a:rPr b="1" lang="en" sz="1000">
                <a:solidFill>
                  <a:schemeClr val="dk1"/>
                </a:solidFill>
              </a:rPr>
              <a:t>User experiential</a:t>
            </a:r>
            <a:endParaRPr b="1" sz="1000">
              <a:solidFill>
                <a:schemeClr val="dk1"/>
              </a:solidFill>
            </a:endParaRPr>
          </a:p>
          <a:p>
            <a:pPr indent="-292100" lvl="0" marL="457200" rtl="0" algn="l">
              <a:lnSpc>
                <a:spcPct val="130000"/>
              </a:lnSpc>
              <a:spcBef>
                <a:spcPts val="0"/>
              </a:spcBef>
              <a:spcAft>
                <a:spcPts val="0"/>
              </a:spcAft>
              <a:buClr>
                <a:schemeClr val="dk1"/>
              </a:buClr>
              <a:buSzPts val="1000"/>
              <a:buChar char="●"/>
            </a:pPr>
            <a:r>
              <a:rPr lang="en" sz="1000">
                <a:solidFill>
                  <a:schemeClr val="dk1"/>
                </a:solidFill>
              </a:rPr>
              <a:t>Output is sent through mini DisplayPort</a:t>
            </a:r>
            <a:endParaRPr sz="1000">
              <a:solidFill>
                <a:schemeClr val="dk1"/>
              </a:solidFill>
            </a:endParaRPr>
          </a:p>
          <a:p>
            <a:pPr indent="0" lvl="0" marL="0" rtl="0" algn="l">
              <a:lnSpc>
                <a:spcPct val="130000"/>
              </a:lnSpc>
              <a:spcBef>
                <a:spcPts val="0"/>
              </a:spcBef>
              <a:spcAft>
                <a:spcPts val="0"/>
              </a:spcAft>
              <a:buClr>
                <a:schemeClr val="dk1"/>
              </a:buClr>
              <a:buSzPts val="1100"/>
              <a:buFont typeface="Arial"/>
              <a:buNone/>
            </a:pPr>
            <a:r>
              <a:rPr b="1" lang="en" sz="1000">
                <a:solidFill>
                  <a:schemeClr val="dk1"/>
                </a:solidFill>
              </a:rPr>
              <a:t>Environmental</a:t>
            </a:r>
            <a:endParaRPr b="1" sz="1000">
              <a:solidFill>
                <a:schemeClr val="dk1"/>
              </a:solidFill>
            </a:endParaRPr>
          </a:p>
          <a:p>
            <a:pPr indent="-292100" lvl="0" marL="457200" rtl="0" algn="l">
              <a:lnSpc>
                <a:spcPct val="130000"/>
              </a:lnSpc>
              <a:spcBef>
                <a:spcPts val="0"/>
              </a:spcBef>
              <a:spcAft>
                <a:spcPts val="0"/>
              </a:spcAft>
              <a:buClr>
                <a:schemeClr val="dk1"/>
              </a:buClr>
              <a:buSzPts val="1000"/>
              <a:buChar char="●"/>
            </a:pPr>
            <a:r>
              <a:rPr lang="en" sz="1000">
                <a:solidFill>
                  <a:schemeClr val="dk1"/>
                </a:solidFill>
              </a:rPr>
              <a:t>The product will take a video feed as input from the image sensor</a:t>
            </a:r>
            <a:endParaRPr sz="1000">
              <a:solidFill>
                <a:schemeClr val="dk1"/>
              </a:solidFill>
            </a:endParaRPr>
          </a:p>
          <a:p>
            <a:pPr indent="-292100" lvl="0" marL="457200" rtl="0" algn="l">
              <a:lnSpc>
                <a:spcPct val="130000"/>
              </a:lnSpc>
              <a:spcBef>
                <a:spcPts val="0"/>
              </a:spcBef>
              <a:spcAft>
                <a:spcPts val="0"/>
              </a:spcAft>
              <a:buClr>
                <a:schemeClr val="dk1"/>
              </a:buClr>
              <a:buSzPts val="1000"/>
              <a:buChar char="●"/>
            </a:pPr>
            <a:r>
              <a:rPr lang="en" sz="1000">
                <a:solidFill>
                  <a:schemeClr val="dk1"/>
                </a:solidFill>
              </a:rPr>
              <a:t>The product will need to withstand wear and tear from normal weather conditions</a:t>
            </a:r>
            <a:endParaRPr sz="1000">
              <a:solidFill>
                <a:schemeClr val="dk1"/>
              </a:solidFill>
            </a:endParaRPr>
          </a:p>
        </p:txBody>
      </p:sp>
      <p:pic>
        <p:nvPicPr>
          <p:cNvPr id="69" name="Google Shape;69;p15"/>
          <p:cNvPicPr preferRelativeResize="0"/>
          <p:nvPr/>
        </p:nvPicPr>
        <p:blipFill rotWithShape="1">
          <a:blip r:embed="rId3">
            <a:alphaModFix/>
          </a:blip>
          <a:srcRect b="26128" l="13356" r="17044" t="43504"/>
          <a:stretch/>
        </p:blipFill>
        <p:spPr>
          <a:xfrm>
            <a:off x="5543100" y="1693974"/>
            <a:ext cx="3029402" cy="175555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73" name="Shape 73"/>
        <p:cNvGrpSpPr/>
        <p:nvPr/>
      </p:nvGrpSpPr>
      <p:grpSpPr>
        <a:xfrm>
          <a:off x="0" y="0"/>
          <a:ext cx="0" cy="0"/>
          <a:chOff x="0" y="0"/>
          <a:chExt cx="0" cy="0"/>
        </a:xfrm>
      </p:grpSpPr>
      <p:sp>
        <p:nvSpPr>
          <p:cNvPr id="74" name="Google Shape;74;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Problem Statement </a:t>
            </a:r>
            <a:endParaRPr/>
          </a:p>
        </p:txBody>
      </p:sp>
      <p:sp>
        <p:nvSpPr>
          <p:cNvPr id="75" name="Google Shape;75;p16"/>
          <p:cNvSpPr txBox="1"/>
          <p:nvPr>
            <p:ph idx="1" type="body"/>
          </p:nvPr>
        </p:nvSpPr>
        <p:spPr>
          <a:xfrm>
            <a:off x="311700" y="1152475"/>
            <a:ext cx="8520600" cy="39909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sz="1500">
                <a:solidFill>
                  <a:schemeClr val="dk1"/>
                </a:solidFill>
              </a:rPr>
              <a:t>T</a:t>
            </a:r>
            <a:r>
              <a:rPr lang="en" sz="1500">
                <a:solidFill>
                  <a:schemeClr val="dk1"/>
                </a:solidFill>
              </a:rPr>
              <a:t>here are numerous applications for a computer vision pipeline that makes use of Machine Learning algorithms: from medical imaging to self-driving cars to surveillance drones. This project aims to create a proof-of-concept video pipeline using common off-the-shelf materials and software. The inspiration for this design comes from the desire to help disabled or injured individuals increase their quality of life by tracking their eye movements. These individuals can have inhibited fine motor skills that make acute navigation challenging, and individuals confined to a wheelchair often require a helper to perform daily living tasks. Capturing eye movements in real-time for these individuals will be vital in assisting them with their communication and navigational needs. This is just one application for this product which can be used in a broader range. For example, this product could be used as a ready set of components for a programmer to explore an interest in machine learning.</a:t>
            </a:r>
            <a:endParaRPr sz="1500">
              <a:solidFill>
                <a:schemeClr val="dk1"/>
              </a:solidFill>
            </a:endParaRPr>
          </a:p>
          <a:p>
            <a:pPr indent="457200" lvl="0" marL="0" rtl="0" algn="l">
              <a:spcBef>
                <a:spcPts val="1200"/>
              </a:spcBef>
              <a:spcAft>
                <a:spcPts val="1200"/>
              </a:spcAft>
              <a:buNone/>
            </a:pPr>
            <a:r>
              <a:t/>
            </a:r>
            <a:endParaRPr sz="16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79" name="Shape 79"/>
        <p:cNvGrpSpPr/>
        <p:nvPr/>
      </p:nvGrpSpPr>
      <p:grpSpPr>
        <a:xfrm>
          <a:off x="0" y="0"/>
          <a:ext cx="0" cy="0"/>
          <a:chOff x="0" y="0"/>
          <a:chExt cx="0" cy="0"/>
        </a:xfrm>
      </p:grpSpPr>
      <p:sp>
        <p:nvSpPr>
          <p:cNvPr id="80" name="Google Shape;80;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User 1: Ethyl</a:t>
            </a:r>
            <a:endParaRPr/>
          </a:p>
        </p:txBody>
      </p:sp>
      <p:sp>
        <p:nvSpPr>
          <p:cNvPr id="81" name="Google Shape;81;p17"/>
          <p:cNvSpPr txBox="1"/>
          <p:nvPr>
            <p:ph idx="1" type="body"/>
          </p:nvPr>
        </p:nvSpPr>
        <p:spPr>
          <a:xfrm>
            <a:off x="311700" y="1017725"/>
            <a:ext cx="4715700" cy="38238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b="1" lang="en" sz="1100">
                <a:solidFill>
                  <a:schemeClr val="dk1"/>
                </a:solidFill>
                <a:latin typeface="Roboto"/>
                <a:ea typeface="Roboto"/>
                <a:cs typeface="Roboto"/>
                <a:sym typeface="Roboto"/>
              </a:rPr>
              <a:t>Characteristics</a:t>
            </a:r>
            <a:endParaRPr b="1" sz="1100">
              <a:solidFill>
                <a:schemeClr val="dk1"/>
              </a:solidFill>
              <a:latin typeface="Roboto"/>
              <a:ea typeface="Roboto"/>
              <a:cs typeface="Roboto"/>
              <a:sym typeface="Roboto"/>
            </a:endParaRPr>
          </a:p>
          <a:p>
            <a:pPr indent="-298450" lvl="0" marL="457200" rtl="0" algn="l">
              <a:lnSpc>
                <a:spcPct val="130000"/>
              </a:lnSpc>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Has a disability and is wheelchair bound</a:t>
            </a:r>
            <a:endParaRPr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Has poor fine and gross motor skills, is confined to a wheelchair, has difficulty performing daily tasks by themself, occasionally gets seizures</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rPr b="1" lang="en" sz="1100">
                <a:solidFill>
                  <a:schemeClr val="dk1"/>
                </a:solidFill>
                <a:latin typeface="Roboto"/>
                <a:ea typeface="Roboto"/>
                <a:cs typeface="Roboto"/>
                <a:sym typeface="Roboto"/>
              </a:rPr>
              <a:t>Hears</a:t>
            </a:r>
            <a:endParaRPr b="1"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“There are certain tasks that you can’t do” </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rPr b="1" lang="en" sz="1100">
                <a:solidFill>
                  <a:schemeClr val="dk1"/>
                </a:solidFill>
                <a:latin typeface="Roboto"/>
                <a:ea typeface="Roboto"/>
                <a:cs typeface="Roboto"/>
                <a:sym typeface="Roboto"/>
              </a:rPr>
              <a:t>Says</a:t>
            </a:r>
            <a:endParaRPr b="1"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“I want to be able to color inside the lines”</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rPr b="1" lang="en" sz="1100">
                <a:solidFill>
                  <a:schemeClr val="dk1"/>
                </a:solidFill>
                <a:latin typeface="Roboto"/>
                <a:ea typeface="Roboto"/>
                <a:cs typeface="Roboto"/>
                <a:sym typeface="Roboto"/>
              </a:rPr>
              <a:t>Thinks &amp; Feels</a:t>
            </a:r>
            <a:endParaRPr b="1"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Wishes they didn’t always need as much help</a:t>
            </a:r>
            <a:endParaRPr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Wishes they could better communicate their needs </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rPr b="1" lang="en" sz="1100">
                <a:solidFill>
                  <a:schemeClr val="dk1"/>
                </a:solidFill>
                <a:latin typeface="Roboto"/>
                <a:ea typeface="Roboto"/>
                <a:cs typeface="Roboto"/>
                <a:sym typeface="Roboto"/>
              </a:rPr>
              <a:t>Pain</a:t>
            </a:r>
            <a:endParaRPr b="1"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Medical problems limit the ability to perform daily tasks</a:t>
            </a:r>
            <a:endParaRPr sz="1100">
              <a:solidFill>
                <a:schemeClr val="dk1"/>
              </a:solidFill>
              <a:latin typeface="Roboto"/>
              <a:ea typeface="Roboto"/>
              <a:cs typeface="Roboto"/>
              <a:sym typeface="Roboto"/>
            </a:endParaRPr>
          </a:p>
        </p:txBody>
      </p:sp>
      <p:pic>
        <p:nvPicPr>
          <p:cNvPr id="82" name="Google Shape;82;p17"/>
          <p:cNvPicPr preferRelativeResize="0"/>
          <p:nvPr/>
        </p:nvPicPr>
        <p:blipFill rotWithShape="1">
          <a:blip r:embed="rId3">
            <a:alphaModFix/>
          </a:blip>
          <a:srcRect b="0" l="26546" r="17518" t="0"/>
          <a:stretch/>
        </p:blipFill>
        <p:spPr>
          <a:xfrm>
            <a:off x="6051625" y="1731425"/>
            <a:ext cx="2382875" cy="23964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86" name="Shape 86"/>
        <p:cNvGrpSpPr/>
        <p:nvPr/>
      </p:nvGrpSpPr>
      <p:grpSpPr>
        <a:xfrm>
          <a:off x="0" y="0"/>
          <a:ext cx="0" cy="0"/>
          <a:chOff x="0" y="0"/>
          <a:chExt cx="0" cy="0"/>
        </a:xfrm>
      </p:grpSpPr>
      <p:sp>
        <p:nvSpPr>
          <p:cNvPr id="87" name="Google Shape;87;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User 2: Elon</a:t>
            </a:r>
            <a:endParaRPr/>
          </a:p>
        </p:txBody>
      </p:sp>
      <p:sp>
        <p:nvSpPr>
          <p:cNvPr id="88" name="Google Shape;88;p18"/>
          <p:cNvSpPr txBox="1"/>
          <p:nvPr>
            <p:ph idx="1" type="body"/>
          </p:nvPr>
        </p:nvSpPr>
        <p:spPr>
          <a:xfrm>
            <a:off x="311700" y="1152475"/>
            <a:ext cx="50571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sz="1190">
                <a:solidFill>
                  <a:schemeClr val="dk1"/>
                </a:solidFill>
                <a:latin typeface="Roboto"/>
                <a:ea typeface="Roboto"/>
                <a:cs typeface="Roboto"/>
                <a:sym typeface="Roboto"/>
              </a:rPr>
              <a:t>Characteristics </a:t>
            </a:r>
            <a:r>
              <a:rPr b="1" lang="en" sz="1190">
                <a:solidFill>
                  <a:schemeClr val="dk1"/>
                </a:solidFill>
                <a:latin typeface="Roboto"/>
                <a:ea typeface="Roboto"/>
                <a:cs typeface="Roboto"/>
                <a:sym typeface="Roboto"/>
              </a:rPr>
              <a:t> </a:t>
            </a:r>
            <a:endParaRPr b="1" sz="1190">
              <a:solidFill>
                <a:schemeClr val="dk1"/>
              </a:solidFill>
              <a:latin typeface="Roboto"/>
              <a:ea typeface="Roboto"/>
              <a:cs typeface="Roboto"/>
              <a:sym typeface="Roboto"/>
            </a:endParaRPr>
          </a:p>
          <a:p>
            <a:pPr indent="-298524" lvl="0" marL="457200" rtl="0" algn="l">
              <a:spcBef>
                <a:spcPts val="0"/>
              </a:spcBef>
              <a:spcAft>
                <a:spcPts val="0"/>
              </a:spcAft>
              <a:buClr>
                <a:schemeClr val="dk1"/>
              </a:buClr>
              <a:buSzPct val="100000"/>
              <a:buFont typeface="Roboto"/>
              <a:buChar char="●"/>
            </a:pPr>
            <a:r>
              <a:rPr lang="en" sz="1190">
                <a:solidFill>
                  <a:schemeClr val="dk1"/>
                </a:solidFill>
                <a:latin typeface="Roboto"/>
                <a:ea typeface="Roboto"/>
                <a:cs typeface="Roboto"/>
                <a:sym typeface="Roboto"/>
              </a:rPr>
              <a:t>Enjoys computer programming and finding practical solutions to everyday challenges </a:t>
            </a:r>
            <a:endParaRPr sz="1190">
              <a:solidFill>
                <a:schemeClr val="dk1"/>
              </a:solidFill>
              <a:latin typeface="Roboto"/>
              <a:ea typeface="Roboto"/>
              <a:cs typeface="Roboto"/>
              <a:sym typeface="Roboto"/>
            </a:endParaRPr>
          </a:p>
          <a:p>
            <a:pPr indent="0" lvl="0" marL="0" rtl="0" algn="l">
              <a:spcBef>
                <a:spcPts val="0"/>
              </a:spcBef>
              <a:spcAft>
                <a:spcPts val="0"/>
              </a:spcAft>
              <a:buNone/>
            </a:pPr>
            <a:r>
              <a:t/>
            </a:r>
            <a:endParaRPr sz="1190">
              <a:solidFill>
                <a:schemeClr val="dk1"/>
              </a:solidFill>
              <a:latin typeface="Roboto"/>
              <a:ea typeface="Roboto"/>
              <a:cs typeface="Roboto"/>
              <a:sym typeface="Roboto"/>
            </a:endParaRPr>
          </a:p>
          <a:p>
            <a:pPr indent="0" lvl="0" marL="0" rtl="0" algn="l">
              <a:spcBef>
                <a:spcPts val="0"/>
              </a:spcBef>
              <a:spcAft>
                <a:spcPts val="0"/>
              </a:spcAft>
              <a:buNone/>
            </a:pPr>
            <a:r>
              <a:rPr b="1" lang="en" sz="1190">
                <a:solidFill>
                  <a:schemeClr val="dk1"/>
                </a:solidFill>
                <a:latin typeface="Roboto"/>
                <a:ea typeface="Roboto"/>
                <a:cs typeface="Roboto"/>
                <a:sym typeface="Roboto"/>
              </a:rPr>
              <a:t>Hears</a:t>
            </a:r>
            <a:endParaRPr b="1" sz="1190">
              <a:solidFill>
                <a:schemeClr val="dk1"/>
              </a:solidFill>
              <a:latin typeface="Roboto"/>
              <a:ea typeface="Roboto"/>
              <a:cs typeface="Roboto"/>
              <a:sym typeface="Roboto"/>
            </a:endParaRPr>
          </a:p>
          <a:p>
            <a:pPr indent="-298524" lvl="0" marL="457200" rtl="0" algn="l">
              <a:spcBef>
                <a:spcPts val="0"/>
              </a:spcBef>
              <a:spcAft>
                <a:spcPts val="0"/>
              </a:spcAft>
              <a:buClr>
                <a:schemeClr val="dk1"/>
              </a:buClr>
              <a:buSzPct val="100000"/>
              <a:buFont typeface="Roboto"/>
              <a:buChar char="●"/>
            </a:pPr>
            <a:r>
              <a:rPr lang="en" sz="1190">
                <a:solidFill>
                  <a:schemeClr val="dk1"/>
                </a:solidFill>
                <a:latin typeface="Roboto"/>
                <a:ea typeface="Roboto"/>
                <a:cs typeface="Roboto"/>
                <a:sym typeface="Roboto"/>
              </a:rPr>
              <a:t>Favorable reviews of ChatGPT, AI, and machine learning</a:t>
            </a:r>
            <a:endParaRPr sz="1190">
              <a:solidFill>
                <a:schemeClr val="dk1"/>
              </a:solidFill>
              <a:latin typeface="Roboto"/>
              <a:ea typeface="Roboto"/>
              <a:cs typeface="Roboto"/>
              <a:sym typeface="Roboto"/>
            </a:endParaRPr>
          </a:p>
          <a:p>
            <a:pPr indent="0" lvl="0" marL="0" rtl="0" algn="l">
              <a:spcBef>
                <a:spcPts val="0"/>
              </a:spcBef>
              <a:spcAft>
                <a:spcPts val="0"/>
              </a:spcAft>
              <a:buNone/>
            </a:pPr>
            <a:r>
              <a:t/>
            </a:r>
            <a:endParaRPr sz="1190">
              <a:solidFill>
                <a:schemeClr val="dk1"/>
              </a:solidFill>
              <a:latin typeface="Roboto"/>
              <a:ea typeface="Roboto"/>
              <a:cs typeface="Roboto"/>
              <a:sym typeface="Roboto"/>
            </a:endParaRPr>
          </a:p>
          <a:p>
            <a:pPr indent="0" lvl="0" marL="0" rtl="0" algn="l">
              <a:spcBef>
                <a:spcPts val="0"/>
              </a:spcBef>
              <a:spcAft>
                <a:spcPts val="0"/>
              </a:spcAft>
              <a:buNone/>
            </a:pPr>
            <a:r>
              <a:rPr b="1" lang="en" sz="1190">
                <a:solidFill>
                  <a:schemeClr val="dk1"/>
                </a:solidFill>
                <a:latin typeface="Roboto"/>
                <a:ea typeface="Roboto"/>
                <a:cs typeface="Roboto"/>
                <a:sym typeface="Roboto"/>
              </a:rPr>
              <a:t>Says &amp; Does</a:t>
            </a:r>
            <a:endParaRPr b="1" sz="1190">
              <a:solidFill>
                <a:schemeClr val="dk1"/>
              </a:solidFill>
              <a:latin typeface="Roboto"/>
              <a:ea typeface="Roboto"/>
              <a:cs typeface="Roboto"/>
              <a:sym typeface="Roboto"/>
            </a:endParaRPr>
          </a:p>
          <a:p>
            <a:pPr indent="-298524" lvl="0" marL="457200" rtl="0" algn="l">
              <a:spcBef>
                <a:spcPts val="0"/>
              </a:spcBef>
              <a:spcAft>
                <a:spcPts val="0"/>
              </a:spcAft>
              <a:buClr>
                <a:schemeClr val="dk1"/>
              </a:buClr>
              <a:buSzPct val="100000"/>
              <a:buFont typeface="Roboto"/>
              <a:buChar char="●"/>
            </a:pPr>
            <a:r>
              <a:rPr lang="en" sz="1190">
                <a:solidFill>
                  <a:schemeClr val="dk1"/>
                </a:solidFill>
                <a:latin typeface="Roboto"/>
                <a:ea typeface="Roboto"/>
                <a:cs typeface="Roboto"/>
                <a:sym typeface="Roboto"/>
              </a:rPr>
              <a:t>“Why spend 5 minutes doing something manually when you can spend 8 hours automating it”</a:t>
            </a:r>
            <a:endParaRPr sz="1190">
              <a:solidFill>
                <a:schemeClr val="dk1"/>
              </a:solidFill>
              <a:latin typeface="Roboto"/>
              <a:ea typeface="Roboto"/>
              <a:cs typeface="Roboto"/>
              <a:sym typeface="Roboto"/>
            </a:endParaRPr>
          </a:p>
          <a:p>
            <a:pPr indent="0" lvl="0" marL="0" rtl="0" algn="l">
              <a:spcBef>
                <a:spcPts val="0"/>
              </a:spcBef>
              <a:spcAft>
                <a:spcPts val="0"/>
              </a:spcAft>
              <a:buNone/>
            </a:pPr>
            <a:r>
              <a:t/>
            </a:r>
            <a:endParaRPr sz="1190">
              <a:solidFill>
                <a:schemeClr val="dk1"/>
              </a:solidFill>
              <a:latin typeface="Roboto"/>
              <a:ea typeface="Roboto"/>
              <a:cs typeface="Roboto"/>
              <a:sym typeface="Roboto"/>
            </a:endParaRPr>
          </a:p>
          <a:p>
            <a:pPr indent="0" lvl="0" marL="0" rtl="0" algn="l">
              <a:spcBef>
                <a:spcPts val="0"/>
              </a:spcBef>
              <a:spcAft>
                <a:spcPts val="0"/>
              </a:spcAft>
              <a:buNone/>
            </a:pPr>
            <a:r>
              <a:rPr b="1" lang="en" sz="1190">
                <a:solidFill>
                  <a:schemeClr val="dk1"/>
                </a:solidFill>
                <a:latin typeface="Roboto"/>
                <a:ea typeface="Roboto"/>
                <a:cs typeface="Roboto"/>
                <a:sym typeface="Roboto"/>
              </a:rPr>
              <a:t>Thinks &amp; Feels</a:t>
            </a:r>
            <a:endParaRPr b="1" sz="1190">
              <a:solidFill>
                <a:schemeClr val="dk1"/>
              </a:solidFill>
              <a:latin typeface="Roboto"/>
              <a:ea typeface="Roboto"/>
              <a:cs typeface="Roboto"/>
              <a:sym typeface="Roboto"/>
            </a:endParaRPr>
          </a:p>
          <a:p>
            <a:pPr indent="-298524" lvl="0" marL="457200" rtl="0" algn="l">
              <a:spcBef>
                <a:spcPts val="0"/>
              </a:spcBef>
              <a:spcAft>
                <a:spcPts val="0"/>
              </a:spcAft>
              <a:buClr>
                <a:schemeClr val="dk1"/>
              </a:buClr>
              <a:buSzPct val="100000"/>
              <a:buFont typeface="Roboto"/>
              <a:buChar char="●"/>
            </a:pPr>
            <a:r>
              <a:rPr lang="en" sz="1190">
                <a:solidFill>
                  <a:schemeClr val="dk1"/>
                </a:solidFill>
                <a:latin typeface="Roboto"/>
                <a:ea typeface="Roboto"/>
                <a:cs typeface="Roboto"/>
                <a:sym typeface="Roboto"/>
              </a:rPr>
              <a:t>Tired of wasting time when computers can do the job instead </a:t>
            </a:r>
            <a:endParaRPr sz="1190">
              <a:solidFill>
                <a:schemeClr val="dk1"/>
              </a:solidFill>
              <a:latin typeface="Roboto"/>
              <a:ea typeface="Roboto"/>
              <a:cs typeface="Roboto"/>
              <a:sym typeface="Roboto"/>
            </a:endParaRPr>
          </a:p>
          <a:p>
            <a:pPr indent="0" lvl="0" marL="0" rtl="0" algn="l">
              <a:spcBef>
                <a:spcPts val="0"/>
              </a:spcBef>
              <a:spcAft>
                <a:spcPts val="0"/>
              </a:spcAft>
              <a:buNone/>
            </a:pPr>
            <a:r>
              <a:t/>
            </a:r>
            <a:endParaRPr sz="1190">
              <a:solidFill>
                <a:schemeClr val="dk1"/>
              </a:solidFill>
              <a:latin typeface="Roboto"/>
              <a:ea typeface="Roboto"/>
              <a:cs typeface="Roboto"/>
              <a:sym typeface="Roboto"/>
            </a:endParaRPr>
          </a:p>
          <a:p>
            <a:pPr indent="0" lvl="0" marL="0" rtl="0" algn="l">
              <a:spcBef>
                <a:spcPts val="0"/>
              </a:spcBef>
              <a:spcAft>
                <a:spcPts val="0"/>
              </a:spcAft>
              <a:buNone/>
            </a:pPr>
            <a:r>
              <a:rPr b="1" lang="en" sz="1190">
                <a:solidFill>
                  <a:schemeClr val="dk1"/>
                </a:solidFill>
                <a:latin typeface="Roboto"/>
                <a:ea typeface="Roboto"/>
                <a:cs typeface="Roboto"/>
                <a:sym typeface="Roboto"/>
              </a:rPr>
              <a:t>Pain</a:t>
            </a:r>
            <a:endParaRPr b="1" sz="1190">
              <a:solidFill>
                <a:schemeClr val="dk1"/>
              </a:solidFill>
              <a:latin typeface="Roboto"/>
              <a:ea typeface="Roboto"/>
              <a:cs typeface="Roboto"/>
              <a:sym typeface="Roboto"/>
            </a:endParaRPr>
          </a:p>
          <a:p>
            <a:pPr indent="-298524" lvl="0" marL="457200" rtl="0" algn="l">
              <a:spcBef>
                <a:spcPts val="0"/>
              </a:spcBef>
              <a:spcAft>
                <a:spcPts val="0"/>
              </a:spcAft>
              <a:buClr>
                <a:schemeClr val="dk1"/>
              </a:buClr>
              <a:buSzPct val="100000"/>
              <a:buFont typeface="Roboto"/>
              <a:buChar char="●"/>
            </a:pPr>
            <a:r>
              <a:rPr lang="en" sz="1190">
                <a:solidFill>
                  <a:schemeClr val="dk1"/>
                </a:solidFill>
                <a:latin typeface="Roboto"/>
                <a:ea typeface="Roboto"/>
                <a:cs typeface="Roboto"/>
                <a:sym typeface="Roboto"/>
              </a:rPr>
              <a:t>Requires a lot of research and fine-tuning</a:t>
            </a:r>
            <a:endParaRPr sz="119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lnSpc>
                <a:spcPct val="130000"/>
              </a:lnSpc>
              <a:spcBef>
                <a:spcPts val="0"/>
              </a:spcBef>
              <a:spcAft>
                <a:spcPts val="0"/>
              </a:spcAft>
              <a:buNone/>
            </a:pPr>
            <a:r>
              <a:t/>
            </a:r>
            <a:endParaRPr sz="1100">
              <a:solidFill>
                <a:schemeClr val="dk1"/>
              </a:solidFill>
              <a:latin typeface="Roboto"/>
              <a:ea typeface="Roboto"/>
              <a:cs typeface="Roboto"/>
              <a:sym typeface="Roboto"/>
            </a:endParaRPr>
          </a:p>
        </p:txBody>
      </p:sp>
      <p:pic>
        <p:nvPicPr>
          <p:cNvPr id="89" name="Google Shape;89;p18"/>
          <p:cNvPicPr preferRelativeResize="0"/>
          <p:nvPr/>
        </p:nvPicPr>
        <p:blipFill>
          <a:blip r:embed="rId3">
            <a:alphaModFix/>
          </a:blip>
          <a:stretch>
            <a:fillRect/>
          </a:stretch>
        </p:blipFill>
        <p:spPr>
          <a:xfrm>
            <a:off x="5937125" y="1555650"/>
            <a:ext cx="2709648" cy="2032224"/>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93" name="Shape 93"/>
        <p:cNvGrpSpPr/>
        <p:nvPr/>
      </p:nvGrpSpPr>
      <p:grpSpPr>
        <a:xfrm>
          <a:off x="0" y="0"/>
          <a:ext cx="0" cy="0"/>
          <a:chOff x="0" y="0"/>
          <a:chExt cx="0" cy="0"/>
        </a:xfrm>
      </p:grpSpPr>
      <p:sp>
        <p:nvSpPr>
          <p:cNvPr id="94" name="Google Shape;94;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User 3: Nurse Jackie</a:t>
            </a:r>
            <a:endParaRPr/>
          </a:p>
        </p:txBody>
      </p:sp>
      <p:sp>
        <p:nvSpPr>
          <p:cNvPr id="95" name="Google Shape;95;p19"/>
          <p:cNvSpPr txBox="1"/>
          <p:nvPr>
            <p:ph idx="1" type="body"/>
          </p:nvPr>
        </p:nvSpPr>
        <p:spPr>
          <a:xfrm>
            <a:off x="311700" y="1152475"/>
            <a:ext cx="4628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Roboto"/>
                <a:ea typeface="Roboto"/>
                <a:cs typeface="Roboto"/>
                <a:sym typeface="Roboto"/>
              </a:rPr>
              <a:t>Characteristics </a:t>
            </a:r>
            <a:endParaRPr b="1"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May not be very tech-savvy or up to date with recent technological trends (like ML) and is open-minded to new ways of helping their patients </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rPr b="1" lang="en" sz="1100">
                <a:solidFill>
                  <a:schemeClr val="dk1"/>
                </a:solidFill>
                <a:latin typeface="Roboto"/>
                <a:ea typeface="Roboto"/>
                <a:cs typeface="Roboto"/>
                <a:sym typeface="Roboto"/>
              </a:rPr>
              <a:t>Sees</a:t>
            </a:r>
            <a:endParaRPr b="1"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Maybe they have difficulty seeing and need a computer to help out </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rPr b="1" lang="en" sz="1100">
                <a:solidFill>
                  <a:schemeClr val="dk1"/>
                </a:solidFill>
                <a:latin typeface="Roboto"/>
                <a:ea typeface="Roboto"/>
                <a:cs typeface="Roboto"/>
                <a:sym typeface="Roboto"/>
              </a:rPr>
              <a:t>Thinks &amp; Feels</a:t>
            </a:r>
            <a:endParaRPr b="1"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Machine learning and AI are the future</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rPr b="1" lang="en" sz="1100">
                <a:solidFill>
                  <a:schemeClr val="dk1"/>
                </a:solidFill>
                <a:latin typeface="Roboto"/>
                <a:ea typeface="Roboto"/>
                <a:cs typeface="Roboto"/>
                <a:sym typeface="Roboto"/>
              </a:rPr>
              <a:t>Says &amp; Does</a:t>
            </a:r>
            <a:endParaRPr b="1"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Look for ways that new technology can help people in need </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b="1" sz="1100">
              <a:solidFill>
                <a:schemeClr val="dk1"/>
              </a:solidFill>
              <a:latin typeface="Roboto"/>
              <a:ea typeface="Roboto"/>
              <a:cs typeface="Roboto"/>
              <a:sym typeface="Roboto"/>
            </a:endParaRPr>
          </a:p>
          <a:p>
            <a:pPr indent="0" lvl="0" marL="0" rtl="0" algn="l">
              <a:spcBef>
                <a:spcPts val="0"/>
              </a:spcBef>
              <a:spcAft>
                <a:spcPts val="0"/>
              </a:spcAft>
              <a:buNone/>
            </a:pPr>
            <a:r>
              <a:rPr b="1" lang="en" sz="1100">
                <a:solidFill>
                  <a:schemeClr val="dk1"/>
                </a:solidFill>
                <a:latin typeface="Roboto"/>
                <a:ea typeface="Roboto"/>
                <a:cs typeface="Roboto"/>
                <a:sym typeface="Roboto"/>
              </a:rPr>
              <a:t>Pain</a:t>
            </a:r>
            <a:endParaRPr b="1"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Seizures can occur and medical staff need to be notified ASAP</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1200"/>
              </a:spcAft>
              <a:buNone/>
            </a:pPr>
            <a:r>
              <a:t/>
            </a:r>
            <a:endParaRPr sz="1100">
              <a:solidFill>
                <a:schemeClr val="dk1"/>
              </a:solidFill>
              <a:latin typeface="Roboto"/>
              <a:ea typeface="Roboto"/>
              <a:cs typeface="Roboto"/>
              <a:sym typeface="Roboto"/>
            </a:endParaRPr>
          </a:p>
        </p:txBody>
      </p:sp>
      <p:pic>
        <p:nvPicPr>
          <p:cNvPr id="96" name="Google Shape;96;p19"/>
          <p:cNvPicPr preferRelativeResize="0"/>
          <p:nvPr/>
        </p:nvPicPr>
        <p:blipFill>
          <a:blip r:embed="rId3">
            <a:alphaModFix/>
          </a:blip>
          <a:stretch>
            <a:fillRect/>
          </a:stretch>
        </p:blipFill>
        <p:spPr>
          <a:xfrm>
            <a:off x="5694166" y="1756087"/>
            <a:ext cx="2945560" cy="2209176"/>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100" name="Shape 100"/>
        <p:cNvGrpSpPr/>
        <p:nvPr/>
      </p:nvGrpSpPr>
      <p:grpSpPr>
        <a:xfrm>
          <a:off x="0" y="0"/>
          <a:ext cx="0" cy="0"/>
          <a:chOff x="0" y="0"/>
          <a:chExt cx="0" cy="0"/>
        </a:xfrm>
      </p:grpSpPr>
      <p:sp>
        <p:nvSpPr>
          <p:cNvPr id="101" name="Google Shape;101;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User Needs </a:t>
            </a:r>
            <a:endParaRPr/>
          </a:p>
        </p:txBody>
      </p:sp>
      <p:sp>
        <p:nvSpPr>
          <p:cNvPr id="102" name="Google Shape;102;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Char char="●"/>
            </a:pPr>
            <a:r>
              <a:rPr lang="en" sz="1400">
                <a:solidFill>
                  <a:schemeClr val="dk1"/>
                </a:solidFill>
              </a:rPr>
              <a:t>Ethyl needs a way to consistently navigate and perform her daily tasks without risk of injury or fatigue because she has limited fine motor skills due to her disability.</a:t>
            </a:r>
            <a:endParaRPr sz="1400">
              <a:solidFill>
                <a:schemeClr val="dk1"/>
              </a:solidFill>
            </a:endParaRPr>
          </a:p>
          <a:p>
            <a:pPr indent="0" lvl="0" marL="457200" rtl="0" algn="l">
              <a:spcBef>
                <a:spcPts val="0"/>
              </a:spcBef>
              <a:spcAft>
                <a:spcPts val="0"/>
              </a:spcAft>
              <a:buNone/>
            </a:pPr>
            <a:r>
              <a:t/>
            </a:r>
            <a:endParaRPr sz="1400">
              <a:solidFill>
                <a:schemeClr val="dk1"/>
              </a:solidFill>
            </a:endParaRPr>
          </a:p>
          <a:p>
            <a:pPr indent="-317500" lvl="0" marL="457200" rtl="0" algn="l">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Nurse Jackie needs a more effective and efficient way of taking care of their patients that is easy to learn so that they can have more time to take care of multiple patients at the same time.</a:t>
            </a:r>
            <a:endParaRPr sz="1400">
              <a:solidFill>
                <a:schemeClr val="dk1"/>
              </a:solidFill>
              <a:latin typeface="Roboto"/>
              <a:ea typeface="Roboto"/>
              <a:cs typeface="Roboto"/>
              <a:sym typeface="Roboto"/>
            </a:endParaRPr>
          </a:p>
          <a:p>
            <a:pPr indent="0" lvl="0" marL="0" rtl="0" algn="l">
              <a:spcBef>
                <a:spcPts val="0"/>
              </a:spcBef>
              <a:spcAft>
                <a:spcPts val="0"/>
              </a:spcAft>
              <a:buNone/>
            </a:pPr>
            <a:r>
              <a:t/>
            </a:r>
            <a:endParaRPr sz="1400">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Char char="●"/>
            </a:pPr>
            <a:r>
              <a:rPr lang="en" sz="1400">
                <a:solidFill>
                  <a:schemeClr val="dk1"/>
                </a:solidFill>
              </a:rPr>
              <a:t>Elon needs </a:t>
            </a:r>
            <a:r>
              <a:rPr lang="en" sz="1400">
                <a:solidFill>
                  <a:schemeClr val="dk1"/>
                </a:solidFill>
                <a:latin typeface="Roboto"/>
                <a:ea typeface="Roboto"/>
                <a:cs typeface="Roboto"/>
                <a:sym typeface="Roboto"/>
              </a:rPr>
              <a:t>a device that easily processes video data for machine learning applications because he wants to create an innovative product.</a:t>
            </a:r>
            <a:endParaRPr sz="1400">
              <a:solidFill>
                <a:schemeClr val="dk1"/>
              </a:solidFill>
              <a:latin typeface="Roboto"/>
              <a:ea typeface="Roboto"/>
              <a:cs typeface="Roboto"/>
              <a:sym typeface="Roboto"/>
            </a:endParaRPr>
          </a:p>
          <a:p>
            <a:pPr indent="0" lvl="0" marL="457200" rtl="0" algn="l">
              <a:spcBef>
                <a:spcPts val="0"/>
              </a:spcBef>
              <a:spcAft>
                <a:spcPts val="0"/>
              </a:spcAft>
              <a:buNone/>
            </a:pPr>
            <a:r>
              <a:t/>
            </a:r>
            <a:endParaRPr sz="11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106" name="Shape 106"/>
        <p:cNvGrpSpPr/>
        <p:nvPr/>
      </p:nvGrpSpPr>
      <p:grpSpPr>
        <a:xfrm>
          <a:off x="0" y="0"/>
          <a:ext cx="0" cy="0"/>
          <a:chOff x="0" y="0"/>
          <a:chExt cx="0" cy="0"/>
        </a:xfrm>
      </p:grpSpPr>
      <p:sp>
        <p:nvSpPr>
          <p:cNvPr id="107" name="Google Shape;10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endParaRPr/>
          </a:p>
        </p:txBody>
      </p:sp>
      <p:sp>
        <p:nvSpPr>
          <p:cNvPr id="108" name="Google Shape;108;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57200" lvl="0" marL="0" rtl="0" algn="l">
              <a:spcBef>
                <a:spcPts val="0"/>
              </a:spcBef>
              <a:spcAft>
                <a:spcPts val="1200"/>
              </a:spcAft>
              <a:buNone/>
            </a:pPr>
            <a:r>
              <a:rPr lang="en">
                <a:solidFill>
                  <a:schemeClr val="dk1"/>
                </a:solidFill>
              </a:rPr>
              <a:t>This product implements a video pipeline for machine learning that has a wide range of applications. Users could range from anyone in need of medical imaging to drone </a:t>
            </a:r>
            <a:r>
              <a:rPr lang="en">
                <a:solidFill>
                  <a:schemeClr val="dk1"/>
                </a:solidFill>
              </a:rPr>
              <a:t>surveillance</a:t>
            </a:r>
            <a:r>
              <a:rPr lang="en">
                <a:solidFill>
                  <a:schemeClr val="dk1"/>
                </a:solidFill>
              </a:rPr>
              <a:t> to someone with an interest in machine learning. All of which, u</a:t>
            </a:r>
            <a:r>
              <a:rPr lang="en">
                <a:solidFill>
                  <a:schemeClr val="dk1"/>
                </a:solidFill>
              </a:rPr>
              <a:t>sers will need a camera that works in real-time and in a variety of lighting conditions. </a:t>
            </a:r>
            <a:r>
              <a:rPr lang="en">
                <a:solidFill>
                  <a:schemeClr val="dk1"/>
                </a:solidFill>
              </a:rPr>
              <a:t>Our project is inspired by the needs of disabled or injured </a:t>
            </a:r>
            <a:r>
              <a:rPr lang="en">
                <a:solidFill>
                  <a:schemeClr val="dk1"/>
                </a:solidFill>
              </a:rPr>
              <a:t>individuals with the goal of improving their quality of life through tracking eye movements to assist caretakers with identifying a disabled/injured individual’s communication and motor skill needs. </a:t>
            </a:r>
            <a:endParaRPr>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